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Nunito Semi Bold" pitchFamily="34" charset="0"/>
      <p:bold r:id="rId17"/>
    </p:embeddedFont>
    <p:embeddedFont>
      <p:font typeface="Nunito Semi Bold" pitchFamily="34" charset="-122"/>
      <p:bold r:id="rId18"/>
    </p:embeddedFont>
    <p:embeddedFont>
      <p:font typeface="Nunito Semi Bold" pitchFamily="34" charset="-120"/>
      <p:bold r:id="rId19"/>
    </p:embeddedFont>
    <p:embeddedFont>
      <p:font typeface="PT Sans" panose="020B0703020203020204" pitchFamily="34" charset="0"/>
      <p:bold r:id="rId20"/>
    </p:embeddedFont>
    <p:embeddedFont>
      <p:font typeface="PT Sans" panose="020B0703020203020204" pitchFamily="34" charset="-122"/>
      <p:bold r:id="rId21"/>
    </p:embeddedFont>
    <p:embeddedFont>
      <p:font typeface="PT Sans" panose="020B0703020203020204" pitchFamily="34" charset="-120"/>
      <p:bold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986558"/>
            <a:ext cx="7468553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Multilingual PII Detection System: An Overview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753564"/>
            <a:ext cx="746855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Discover our advanced system detecting personally identifiable information worldwide.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788813"/>
            <a:ext cx="746855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We combine multiple techniques for greater accuracy and language coverage.</a:t>
            </a:r>
            <a:endParaRPr lang="en-US" sz="1850" dirty="0"/>
          </a:p>
        </p:txBody>
      </p:sp>
      <p:sp>
        <p:nvSpPr>
          <p:cNvPr id="6" name="Shape 3"/>
          <p:cNvSpPr/>
          <p:nvPr/>
        </p:nvSpPr>
        <p:spPr>
          <a:xfrm>
            <a:off x="837724" y="5841921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266831"/>
            <a:ext cx="11829931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Conclusion: Advantages and Future Directions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413522"/>
            <a:ext cx="6185535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Hybrid approach ensures robust and precise PII detection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263271"/>
            <a:ext cx="6185535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Strong multilingual capabilities with continuous enhancements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5113020"/>
            <a:ext cx="6185535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Adaptable framework supports future language additions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7614761" y="3545205"/>
            <a:ext cx="6185535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Research will focus on increasing language coverage and optimising GPU acceleration.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4526637"/>
            <a:ext cx="6185535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Next steps include expanding redaction strategies and AI explainability.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42993"/>
            <a:ext cx="10418564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System Architecture: A Hybrid Approach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345299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Core Components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936563"/>
            <a:ext cx="6185535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Hugging Face transformers for context-aware detection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403288"/>
            <a:ext cx="6185535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Presidio pattern recognisers for reliable pattern matching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53038"/>
            <a:ext cx="6185535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spaCy NER models for efficient text analysis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719763"/>
            <a:ext cx="6185535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Custom regex for tailored pattern extraction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7614761" y="3345299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Design Highlights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14761" y="3936563"/>
            <a:ext cx="6185535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Modular system for easy updates and scaling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4403288"/>
            <a:ext cx="6185535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Clear pipeline from input to redaction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4870013"/>
            <a:ext cx="6185535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Flexible integration across components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80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1163" y="574477"/>
            <a:ext cx="7681674" cy="122872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Multilingual Support: Languages and Modules</a:t>
            </a:r>
            <a:endParaRPr lang="en-US" sz="3850" dirty="0"/>
          </a:p>
        </p:txBody>
      </p:sp>
      <p:sp>
        <p:nvSpPr>
          <p:cNvPr id="4" name="Shape 1"/>
          <p:cNvSpPr/>
          <p:nvPr/>
        </p:nvSpPr>
        <p:spPr>
          <a:xfrm>
            <a:off x="731163" y="2116455"/>
            <a:ext cx="7681674" cy="1230154"/>
          </a:xfrm>
          <a:prstGeom prst="roundRect">
            <a:avLst>
              <a:gd name="adj" fmla="val 25473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2858" y="2348151"/>
            <a:ext cx="2457688" cy="3071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English Module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962858" y="2780586"/>
            <a:ext cx="7218283" cy="3343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Transformer and spaCy models with refined regex patterns.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31163" y="3555444"/>
            <a:ext cx="7681674" cy="1230154"/>
          </a:xfrm>
          <a:prstGeom prst="roundRect">
            <a:avLst>
              <a:gd name="adj" fmla="val 25473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62858" y="3787140"/>
            <a:ext cx="2457688" cy="3071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French Module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962858" y="4219575"/>
            <a:ext cx="7218283" cy="3343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Custom transformers and linguistic rules unique to French.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731163" y="4994434"/>
            <a:ext cx="7681674" cy="1230154"/>
          </a:xfrm>
          <a:prstGeom prst="roundRect">
            <a:avLst>
              <a:gd name="adj" fmla="val 25473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62858" y="5226129"/>
            <a:ext cx="2457688" cy="3071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Arabic Module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962858" y="5658564"/>
            <a:ext cx="7218283" cy="3343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Specialized NER and pattern recognisers for Arabic script.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31163" y="6433423"/>
            <a:ext cx="7681674" cy="1230154"/>
          </a:xfrm>
          <a:prstGeom prst="roundRect">
            <a:avLst>
              <a:gd name="adj" fmla="val 25473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62858" y="6665119"/>
            <a:ext cx="2457688" cy="3071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Future Plans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962858" y="7097554"/>
            <a:ext cx="7218283" cy="3343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Scalable framework designed to add more languages easily.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56886"/>
            <a:ext cx="6665119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Type: Transformers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089077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101959" y="3089077"/>
            <a:ext cx="2836783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Hugging Face Transformers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3936563"/>
            <a:ext cx="2836783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Pretrained transformer models fine-tuned per language.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089077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55893" y="3089077"/>
            <a:ext cx="2836783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Contextual Embeddings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55893" y="3936563"/>
            <a:ext cx="2836783" cy="114907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Capture nuanced meaning beyond traditional methods.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594152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01959" y="559415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Accurate NER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6089690"/>
            <a:ext cx="669071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Recognise entities precisely even in complex sentences.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90355"/>
            <a:ext cx="10618589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Type: Presidio Pattern Recognisers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571411"/>
            <a:ext cx="4078962" cy="239316"/>
          </a:xfrm>
          <a:prstGeom prst="roundRect">
            <a:avLst>
              <a:gd name="adj" fmla="val 150041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37724" y="6169700"/>
            <a:ext cx="2823091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Rule-Based Detection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6665238"/>
            <a:ext cx="407896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Identify common PII patterns reliably with rules.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75659" y="5212318"/>
            <a:ext cx="4078962" cy="239316"/>
          </a:xfrm>
          <a:prstGeom prst="roundRect">
            <a:avLst>
              <a:gd name="adj" fmla="val 150041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275659" y="5810607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Custom Regex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75659" y="6306145"/>
            <a:ext cx="407896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Easily adapt patterns to unique datasets or languages.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713595" y="4853345"/>
            <a:ext cx="4078962" cy="239316"/>
          </a:xfrm>
          <a:prstGeom prst="roundRect">
            <a:avLst>
              <a:gd name="adj" fmla="val 150041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713595" y="5451634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Complementary Role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3595" y="5947172"/>
            <a:ext cx="4078962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Supports transformers by catching edge cases and structured data.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138017"/>
            <a:ext cx="8149114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Model Type: spaCy NER Models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47020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15559" y="5470208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Efficient Processing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5965746"/>
            <a:ext cx="3380899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Fast and lightweight NER models tailored per language.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47020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013609" y="5470208"/>
            <a:ext cx="3380899" cy="7038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Language-Specific Models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013609" y="6317694"/>
            <a:ext cx="3380899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Enhance detection accuracy with tailored training.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470208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11658" y="5470208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Integration Benefits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411658" y="5965746"/>
            <a:ext cx="3380899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Leverage spaCy's strong pipeline for text processing tasks.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186357"/>
            <a:ext cx="11737538" cy="7040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Advanced Techniques: Adaptive Thresholding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249347"/>
            <a:ext cx="4158734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99899" y="551152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Dynamic Confidence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99899" y="6007060"/>
            <a:ext cx="363438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Adjust detection sensitivity based on context and data type.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5249347"/>
            <a:ext cx="4158734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497949" y="551152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False Positive Control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97949" y="6007060"/>
            <a:ext cx="363438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Reduce incorrect PII tagging effectively.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5249347"/>
            <a:ext cx="4158734" cy="1785938"/>
          </a:xfrm>
          <a:prstGeom prst="roundRect">
            <a:avLst>
              <a:gd name="adj" fmla="val 20105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95999" y="5511522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Custom Optimisation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95999" y="6007060"/>
            <a:ext cx="363438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Tailor thresholds per language and module.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772364"/>
            <a:ext cx="7468553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Advanced Techniques: Semantic Merging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80857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101959" y="3808571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FastText Embeddings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4304109"/>
            <a:ext cx="283678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Analyse semantic similarity among detected PII.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3808571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55893" y="3808571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Entity Merging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55893" y="4304109"/>
            <a:ext cx="2836783" cy="7660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Combine similar entities to reduce redundancy.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57867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01959" y="5578673"/>
            <a:ext cx="2816185" cy="3519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Effective Redaction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6074212"/>
            <a:ext cx="669071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Improve data privacy by targeting all related PII.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26619"/>
            <a:ext cx="7468553" cy="14080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Nunito Semi Bold" pitchFamily="34" charset="0"/>
                <a:ea typeface="Nunito Semi Bold" pitchFamily="34" charset="-122"/>
                <a:cs typeface="Nunito Semi Bold" pitchFamily="34" charset="-120"/>
              </a:rPr>
              <a:t>Performance Metrics and Evaluation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293626"/>
            <a:ext cx="7468553" cy="2757011"/>
          </a:xfrm>
          <a:prstGeom prst="roundRect">
            <a:avLst>
              <a:gd name="adj" fmla="val 1302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31744" y="3301246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6571059" y="3452455"/>
            <a:ext cx="138088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Language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438198" y="3452455"/>
            <a:ext cx="137707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Precision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301526" y="3452455"/>
            <a:ext cx="137707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Recall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2164854" y="3452455"/>
            <a:ext cx="138088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F1-Score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31744" y="3986689"/>
            <a:ext cx="7453312" cy="685443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1" name="Text 8"/>
          <p:cNvSpPr/>
          <p:nvPr/>
        </p:nvSpPr>
        <p:spPr>
          <a:xfrm>
            <a:off x="6571059" y="4137898"/>
            <a:ext cx="138088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English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8438198" y="4137898"/>
            <a:ext cx="137707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98%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301526" y="4137898"/>
            <a:ext cx="137707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89%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2164854" y="4137898"/>
            <a:ext cx="138088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90.5%</a:t>
            </a:r>
            <a:endParaRPr lang="en-US" sz="1850" dirty="0"/>
          </a:p>
        </p:txBody>
      </p:sp>
      <p:sp>
        <p:nvSpPr>
          <p:cNvPr id="15" name="Shape 12"/>
          <p:cNvSpPr/>
          <p:nvPr/>
        </p:nvSpPr>
        <p:spPr>
          <a:xfrm>
            <a:off x="6331744" y="4672132"/>
            <a:ext cx="7453312" cy="685443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6" name="Text 13"/>
          <p:cNvSpPr/>
          <p:nvPr/>
        </p:nvSpPr>
        <p:spPr>
          <a:xfrm>
            <a:off x="6571059" y="4823341"/>
            <a:ext cx="138088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French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8438198" y="4823341"/>
            <a:ext cx="137707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94%</a:t>
            </a:r>
            <a:endParaRPr lang="en-US" sz="1850" dirty="0"/>
          </a:p>
        </p:txBody>
      </p:sp>
      <p:sp>
        <p:nvSpPr>
          <p:cNvPr id="18" name="Text 15"/>
          <p:cNvSpPr/>
          <p:nvPr/>
        </p:nvSpPr>
        <p:spPr>
          <a:xfrm>
            <a:off x="10301526" y="4823341"/>
            <a:ext cx="137707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89%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2164854" y="4823341"/>
            <a:ext cx="138088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87%</a:t>
            </a:r>
            <a:endParaRPr lang="en-US" sz="1850" dirty="0"/>
          </a:p>
        </p:txBody>
      </p:sp>
      <p:sp>
        <p:nvSpPr>
          <p:cNvPr id="20" name="Shape 17"/>
          <p:cNvSpPr/>
          <p:nvPr/>
        </p:nvSpPr>
        <p:spPr>
          <a:xfrm>
            <a:off x="6331744" y="5357574"/>
            <a:ext cx="7453312" cy="685443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21" name="Text 18"/>
          <p:cNvSpPr/>
          <p:nvPr/>
        </p:nvSpPr>
        <p:spPr>
          <a:xfrm>
            <a:off x="6571059" y="5508784"/>
            <a:ext cx="138088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Arabic</a:t>
            </a:r>
            <a:endParaRPr lang="en-US" sz="1850" dirty="0"/>
          </a:p>
        </p:txBody>
      </p:sp>
      <p:sp>
        <p:nvSpPr>
          <p:cNvPr id="22" name="Text 19"/>
          <p:cNvSpPr/>
          <p:nvPr/>
        </p:nvSpPr>
        <p:spPr>
          <a:xfrm>
            <a:off x="8438198" y="5508784"/>
            <a:ext cx="137707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82%</a:t>
            </a:r>
            <a:endParaRPr lang="en-US" sz="1850" dirty="0"/>
          </a:p>
        </p:txBody>
      </p:sp>
      <p:sp>
        <p:nvSpPr>
          <p:cNvPr id="23" name="Text 20"/>
          <p:cNvSpPr/>
          <p:nvPr/>
        </p:nvSpPr>
        <p:spPr>
          <a:xfrm>
            <a:off x="10301526" y="5508784"/>
            <a:ext cx="137707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79%</a:t>
            </a:r>
            <a:endParaRPr lang="en-US" sz="1850" dirty="0"/>
          </a:p>
        </p:txBody>
      </p:sp>
      <p:sp>
        <p:nvSpPr>
          <p:cNvPr id="24" name="Text 21"/>
          <p:cNvSpPr/>
          <p:nvPr/>
        </p:nvSpPr>
        <p:spPr>
          <a:xfrm>
            <a:off x="12164854" y="5508784"/>
            <a:ext cx="1380887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81.5%</a:t>
            </a:r>
            <a:endParaRPr lang="en-US" sz="1850" dirty="0"/>
          </a:p>
        </p:txBody>
      </p:sp>
      <p:sp>
        <p:nvSpPr>
          <p:cNvPr id="25" name="Text 22"/>
          <p:cNvSpPr/>
          <p:nvPr/>
        </p:nvSpPr>
        <p:spPr>
          <a:xfrm>
            <a:off x="6324124" y="6319838"/>
            <a:ext cx="7468553" cy="38302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PT Sans" panose="020B0703020203020204" pitchFamily="34" charset="0"/>
                <a:ea typeface="PT Sans" panose="020B0703020203020204" pitchFamily="34" charset="-122"/>
                <a:cs typeface="PT Sans" panose="020B0703020203020204" pitchFamily="34" charset="-120"/>
              </a:rPr>
              <a:t>The system outperforms traditional baselines across all languages.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2701</Words>
  <Application>WPS Presentation</Application>
  <PresentationFormat>On-screen Show (16:9)</PresentationFormat>
  <Paragraphs>162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7" baseType="lpstr">
      <vt:lpstr>Arial</vt:lpstr>
      <vt:lpstr>SimSun</vt:lpstr>
      <vt:lpstr>Wingdings</vt:lpstr>
      <vt:lpstr>Nunito Semi Bold</vt:lpstr>
      <vt:lpstr>Nunito Semi Bold</vt:lpstr>
      <vt:lpstr>Nunito Semi Bold</vt:lpstr>
      <vt:lpstr>PT Sans</vt:lpstr>
      <vt:lpstr>PT Sans</vt:lpstr>
      <vt:lpstr>PT Sans</vt:lpstr>
      <vt:lpstr>PT Sans Bold</vt:lpstr>
      <vt:lpstr>Segoe Print</vt:lpstr>
      <vt:lpstr>PT Sans Bold</vt:lpstr>
      <vt:lpstr>PT Sans Bold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ousse</cp:lastModifiedBy>
  <cp:revision>2</cp:revision>
  <dcterms:created xsi:type="dcterms:W3CDTF">2025-04-22T08:58:00Z</dcterms:created>
  <dcterms:modified xsi:type="dcterms:W3CDTF">2025-04-22T09:02:41Z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BFD1716409FD49809F4ACC66140AEF57_12</vt:lpwstr>
  </property>
  <property fmtid="{D5CDD505-2E9C-101B-9397-08002B2CF9AE}" pid="3" name="KSOProductBuildVer">
    <vt:lpwstr>1036-12.2.0.20795</vt:lpwstr>
  </property>
</Properties>
</file>